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3" r:id="rId3"/>
    <p:sldId id="262" r:id="rId4"/>
    <p:sldId id="261" r:id="rId5"/>
    <p:sldId id="257" r:id="rId6"/>
    <p:sldId id="264" r:id="rId7"/>
    <p:sldId id="265" r:id="rId8"/>
    <p:sldId id="266" r:id="rId9"/>
    <p:sldId id="258" r:id="rId10"/>
    <p:sldId id="260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0583"/>
    <p:restoredTop sz="93043"/>
  </p:normalViewPr>
  <p:slideViewPr>
    <p:cSldViewPr snapToGrid="0" snapToObjects="1">
      <p:cViewPr varScale="1">
        <p:scale>
          <a:sx n="78" d="100"/>
          <a:sy n="78" d="100"/>
        </p:scale>
        <p:origin x="168" y="4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C13C6-A202-5E4B-AE4E-D07B1C375A9C}" type="datetimeFigureOut">
              <a:rPr lang="en-US" smtClean="0"/>
              <a:t>12/17/20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A5C22-8157-6F41-8A15-DDD93B005D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9590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C13C6-A202-5E4B-AE4E-D07B1C375A9C}" type="datetimeFigureOut">
              <a:rPr lang="en-US" smtClean="0"/>
              <a:t>12/17/20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A5C22-8157-6F41-8A15-DDD93B005D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3068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C13C6-A202-5E4B-AE4E-D07B1C375A9C}" type="datetimeFigureOut">
              <a:rPr lang="en-US" smtClean="0"/>
              <a:t>12/17/20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A5C22-8157-6F41-8A15-DDD93B005D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1680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C13C6-A202-5E4B-AE4E-D07B1C375A9C}" type="datetimeFigureOut">
              <a:rPr lang="en-US" smtClean="0"/>
              <a:t>12/17/20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A5C22-8157-6F41-8A15-DDD93B005D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7906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C13C6-A202-5E4B-AE4E-D07B1C375A9C}" type="datetimeFigureOut">
              <a:rPr lang="en-US" smtClean="0"/>
              <a:t>12/17/20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A5C22-8157-6F41-8A15-DDD93B005D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1354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C13C6-A202-5E4B-AE4E-D07B1C375A9C}" type="datetimeFigureOut">
              <a:rPr lang="en-US" smtClean="0"/>
              <a:t>12/17/20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A5C22-8157-6F41-8A15-DDD93B005D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3589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C13C6-A202-5E4B-AE4E-D07B1C375A9C}" type="datetimeFigureOut">
              <a:rPr lang="en-US" smtClean="0"/>
              <a:t>12/17/20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A5C22-8157-6F41-8A15-DDD93B005D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4085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C13C6-A202-5E4B-AE4E-D07B1C375A9C}" type="datetimeFigureOut">
              <a:rPr lang="en-US" smtClean="0"/>
              <a:t>12/17/20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A5C22-8157-6F41-8A15-DDD93B005D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7362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C13C6-A202-5E4B-AE4E-D07B1C375A9C}" type="datetimeFigureOut">
              <a:rPr lang="en-US" smtClean="0"/>
              <a:t>12/17/20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A5C22-8157-6F41-8A15-DDD93B005D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346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C13C6-A202-5E4B-AE4E-D07B1C375A9C}" type="datetimeFigureOut">
              <a:rPr lang="en-US" smtClean="0"/>
              <a:t>12/17/20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A5C22-8157-6F41-8A15-DDD93B005D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3289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C13C6-A202-5E4B-AE4E-D07B1C375A9C}" type="datetimeFigureOut">
              <a:rPr lang="en-US" smtClean="0"/>
              <a:t>12/17/20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A5C22-8157-6F41-8A15-DDD93B005D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9571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BC13C6-A202-5E4B-AE4E-D07B1C375A9C}" type="datetimeFigureOut">
              <a:rPr lang="en-US" smtClean="0"/>
              <a:t>12/17/20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DA5C22-8157-6F41-8A15-DDD93B005D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528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dbu@ict.ac.cn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have we learned on the course Algorithm Design?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83038"/>
            <a:ext cx="9144000" cy="1655762"/>
          </a:xfrm>
        </p:spPr>
        <p:txBody>
          <a:bodyPr>
            <a:normAutofit/>
          </a:bodyPr>
          <a:lstStyle/>
          <a:p>
            <a:r>
              <a:rPr lang="en-US" sz="2800" dirty="0">
                <a:hlinkClick r:id="rId2"/>
              </a:rPr>
              <a:t>dbu@ict.ac.cn</a:t>
            </a:r>
            <a:r>
              <a:rPr lang="en-US" sz="2800" dirty="0"/>
              <a:t> </a:t>
            </a:r>
          </a:p>
          <a:p>
            <a:endParaRPr lang="en-US" sz="2800" dirty="0"/>
          </a:p>
          <a:p>
            <a:r>
              <a:rPr lang="en-US" sz="2800" dirty="0"/>
              <a:t>2020</a:t>
            </a:r>
          </a:p>
        </p:txBody>
      </p:sp>
    </p:spTree>
    <p:extLst>
      <p:ext uri="{BB962C8B-B14F-4D97-AF65-F5344CB8AC3E}">
        <p14:creationId xmlns:p14="http://schemas.microsoft.com/office/powerpoint/2010/main" val="5703842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 all!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63915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solve problems?	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DBD1BE2-7E87-804D-83A8-DE69772273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600" y="1438275"/>
            <a:ext cx="8610600" cy="10541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FACA0EE-A125-3147-87EE-F0A5BBBADB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000" y="2454276"/>
            <a:ext cx="8559800" cy="382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4458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Several lessons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73200"/>
            <a:ext cx="10515600" cy="5207000"/>
          </a:xfrm>
        </p:spPr>
        <p:txBody>
          <a:bodyPr>
            <a:normAutofit fontScale="55000" lnSpcReduction="20000"/>
          </a:bodyPr>
          <a:lstStyle/>
          <a:p>
            <a:pPr marL="742950" indent="-742950">
              <a:buFont typeface="+mj-lt"/>
              <a:buAutoNum type="arabicPeriod"/>
            </a:pPr>
            <a:r>
              <a:rPr lang="zh-CN" altLang="en-US" sz="4000" dirty="0"/>
              <a:t>基于对问题结构观察的算法设计；</a:t>
            </a:r>
          </a:p>
          <a:p>
            <a:pPr marL="742950" indent="-742950">
              <a:buFont typeface="+mj-lt"/>
              <a:buAutoNum type="arabicPeriod"/>
            </a:pPr>
            <a:r>
              <a:rPr lang="zh-CN" altLang="en-US" sz="4000" dirty="0"/>
              <a:t>从最简单的例子做起；</a:t>
            </a:r>
          </a:p>
          <a:p>
            <a:pPr marL="742950" indent="-742950">
              <a:buFont typeface="+mj-lt"/>
              <a:buAutoNum type="arabicPeriod"/>
            </a:pPr>
            <a:r>
              <a:rPr lang="zh-CN" altLang="en-US" sz="4000" dirty="0"/>
              <a:t>试图把大的问题分解成小问题；</a:t>
            </a:r>
          </a:p>
          <a:p>
            <a:pPr marL="742950" indent="-742950">
              <a:buFont typeface="+mj-lt"/>
              <a:buAutoNum type="arabicPeriod"/>
            </a:pPr>
            <a:r>
              <a:rPr lang="zh-CN" altLang="en-US" sz="4000" dirty="0"/>
              <a:t>试图从粗糙解开始逐步改进；</a:t>
            </a:r>
          </a:p>
          <a:p>
            <a:pPr marL="742950" indent="-742950">
              <a:buFont typeface="+mj-lt"/>
              <a:buAutoNum type="arabicPeriod"/>
            </a:pPr>
            <a:r>
              <a:rPr lang="zh-CN" altLang="en-US" sz="4000" dirty="0"/>
              <a:t>试图枚举所有的解，但是“</a:t>
            </a:r>
            <a:r>
              <a:rPr lang="en-US" altLang="zh-CN" sz="4000" dirty="0"/>
              <a:t>being smart”;</a:t>
            </a:r>
          </a:p>
          <a:p>
            <a:pPr marL="742950" indent="-742950">
              <a:buFont typeface="+mj-lt"/>
              <a:buAutoNum type="arabicPeriod"/>
            </a:pPr>
            <a:r>
              <a:rPr lang="zh-CN" altLang="en-US" sz="4000" dirty="0"/>
              <a:t>难以优化的函数，用下界或上界函数替代</a:t>
            </a:r>
            <a:r>
              <a:rPr lang="en-US" altLang="zh-CN" sz="4000" dirty="0"/>
              <a:t>,</a:t>
            </a:r>
            <a:r>
              <a:rPr lang="en-US" altLang="zh-CN" sz="4000" dirty="0" err="1"/>
              <a:t>e.g</a:t>
            </a:r>
            <a:r>
              <a:rPr lang="en-US" altLang="zh-CN" sz="4000" dirty="0"/>
              <a:t>, EM, </a:t>
            </a:r>
            <a:r>
              <a:rPr lang="en-US" altLang="zh-CN" sz="4000" dirty="0" err="1"/>
              <a:t>Lagrangian</a:t>
            </a:r>
            <a:r>
              <a:rPr lang="en-US" altLang="zh-CN" sz="4000" dirty="0"/>
              <a:t>, log barrier</a:t>
            </a:r>
            <a:endParaRPr lang="zh-CN" altLang="en-US" sz="4000" dirty="0"/>
          </a:p>
          <a:p>
            <a:pPr marL="742950" indent="-742950">
              <a:buFont typeface="+mj-lt"/>
              <a:buAutoNum type="arabicPeriod"/>
            </a:pPr>
            <a:r>
              <a:rPr lang="zh-CN" altLang="en-US" sz="4000" dirty="0"/>
              <a:t>复杂操作的潜力一定要挖尽</a:t>
            </a:r>
            <a:r>
              <a:rPr lang="en-US" altLang="zh-CN" sz="4000" dirty="0"/>
              <a:t>, e.g., </a:t>
            </a:r>
            <a:r>
              <a:rPr lang="en-US" altLang="zh-CN" sz="4000" dirty="0" err="1"/>
              <a:t>Dinic’s</a:t>
            </a:r>
            <a:r>
              <a:rPr lang="en-US" altLang="zh-CN" sz="4000" dirty="0"/>
              <a:t> algorithm</a:t>
            </a:r>
            <a:endParaRPr lang="zh-CN" altLang="en-US" sz="4000" dirty="0"/>
          </a:p>
          <a:p>
            <a:pPr marL="742950" indent="-742950">
              <a:buFont typeface="+mj-lt"/>
              <a:buAutoNum type="arabicPeriod"/>
            </a:pPr>
            <a:r>
              <a:rPr lang="zh-CN" altLang="en-US" sz="4000" dirty="0"/>
              <a:t>求同时满足多个条件的解，分步满足，并利用对称性</a:t>
            </a:r>
            <a:r>
              <a:rPr lang="en-US" altLang="zh-CN" sz="4000" dirty="0"/>
              <a:t>, e.g., 3 strategies to solve LP, Push relabel;</a:t>
            </a:r>
            <a:endParaRPr lang="zh-CN" altLang="en-US" sz="4000" dirty="0"/>
          </a:p>
          <a:p>
            <a:pPr marL="742950" indent="-742950">
              <a:buFont typeface="+mj-lt"/>
              <a:buAutoNum type="arabicPeriod"/>
            </a:pPr>
            <a:r>
              <a:rPr lang="zh-CN" altLang="en-US" sz="4000" dirty="0"/>
              <a:t>想想对偶</a:t>
            </a:r>
            <a:r>
              <a:rPr lang="en-US" altLang="zh-CN" sz="4000" dirty="0"/>
              <a:t>, e.g., primal and dual; </a:t>
            </a:r>
          </a:p>
          <a:p>
            <a:pPr marL="742950" indent="-742950">
              <a:buFont typeface="+mj-lt"/>
              <a:buAutoNum type="arabicPeriod"/>
            </a:pPr>
            <a:r>
              <a:rPr lang="en-US" altLang="zh-CN" sz="4000" dirty="0"/>
              <a:t>Random sampling, e.g., select a pivot; </a:t>
            </a:r>
          </a:p>
          <a:p>
            <a:pPr marL="742950" indent="-742950">
              <a:buFont typeface="+mj-lt"/>
              <a:buAutoNum type="arabicPeriod"/>
            </a:pPr>
            <a:r>
              <a:rPr lang="en-US" altLang="zh-CN" sz="4000" dirty="0"/>
              <a:t>Scaling + rounding, e.g., Scaling FF, closest-pair; </a:t>
            </a:r>
          </a:p>
          <a:p>
            <a:pPr marL="742950" indent="-742950">
              <a:buFont typeface="+mj-lt"/>
              <a:buAutoNum type="arabicPeriod"/>
            </a:pPr>
            <a:r>
              <a:rPr lang="en-US" altLang="zh-CN" sz="4000" dirty="0"/>
              <a:t>Best =&gt; sufficiently good, e.g., select a pivot, scaling FF, push relabel; </a:t>
            </a:r>
          </a:p>
          <a:p>
            <a:pPr marL="742950" indent="-742950">
              <a:buFont typeface="+mj-lt"/>
              <a:buAutoNum type="arabicPeriod"/>
            </a:pPr>
            <a:endParaRPr lang="en-US" altLang="zh-CN" sz="4000" dirty="0"/>
          </a:p>
          <a:p>
            <a:pPr marL="742950" indent="-742950">
              <a:buFont typeface="+mj-lt"/>
              <a:buAutoNum type="arabicPeriod"/>
            </a:pPr>
            <a:endParaRPr lang="en-US" altLang="zh-CN" sz="4000" dirty="0"/>
          </a:p>
          <a:p>
            <a:pPr marL="742950" indent="-742950">
              <a:buFont typeface="+mj-lt"/>
              <a:buAutoNum type="arabicPeriod"/>
            </a:pPr>
            <a:endParaRPr lang="zh-CN" altLang="en-US" sz="4000" dirty="0"/>
          </a:p>
        </p:txBody>
      </p:sp>
    </p:spTree>
    <p:extLst>
      <p:ext uri="{BB962C8B-B14F-4D97-AF65-F5344CB8AC3E}">
        <p14:creationId xmlns:p14="http://schemas.microsoft.com/office/powerpoint/2010/main" val="7556219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39529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4222" y="201825"/>
            <a:ext cx="10515600" cy="1325563"/>
          </a:xfrm>
        </p:spPr>
        <p:txBody>
          <a:bodyPr/>
          <a:lstStyle/>
          <a:p>
            <a:r>
              <a:rPr lang="en-US" dirty="0"/>
              <a:t>Thanks the scribes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222" y="5075482"/>
            <a:ext cx="10058400" cy="1428411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861C78A-086F-FE4A-86CF-8BC1A3097D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633422" y="354107"/>
            <a:ext cx="3305114" cy="4351338"/>
          </a:xfrm>
        </p:spPr>
      </p:pic>
    </p:spTree>
    <p:extLst>
      <p:ext uri="{BB962C8B-B14F-4D97-AF65-F5344CB8AC3E}">
        <p14:creationId xmlns:p14="http://schemas.microsoft.com/office/powerpoint/2010/main" val="4231747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21F03-8ECE-1E4B-821A-8C5C1AE7A0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Polya</a:t>
            </a:r>
            <a:r>
              <a:rPr lang="zh-CN" altLang="en-US" dirty="0"/>
              <a:t>的</a:t>
            </a:r>
            <a:r>
              <a:rPr lang="en-US" altLang="zh-CN" dirty="0"/>
              <a:t>《</a:t>
            </a:r>
            <a:r>
              <a:rPr lang="zh-CN" altLang="en-US" dirty="0"/>
              <a:t>怎样解题</a:t>
            </a:r>
            <a:r>
              <a:rPr lang="en-US" altLang="zh-CN" dirty="0"/>
              <a:t>》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9A22502-A1BD-2340-8443-42BB664C14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527425"/>
            <a:ext cx="10278351" cy="2480469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CAC68B4-6225-6449-B0F7-01645D7BD7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5451" y="365125"/>
            <a:ext cx="2451100" cy="316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4077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21F03-8ECE-1E4B-821A-8C5C1AE7A0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What is a good book</a:t>
            </a:r>
            <a:r>
              <a:rPr lang="zh-CN" altLang="en-US" dirty="0"/>
              <a:t>？</a:t>
            </a:r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FE81FF9-6431-274E-A38E-C204AFF9E3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78548" y="3507581"/>
            <a:ext cx="3743252" cy="1976437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8829D41-D231-EA4A-B77A-541EDEA4C2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4987" y="3507581"/>
            <a:ext cx="3265714" cy="2286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418839F-956B-D141-8C84-17A947CCFC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21800" y="365125"/>
            <a:ext cx="2476500" cy="3457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2194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21F03-8ECE-1E4B-821A-8C5C1AE7A0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What is a bad book? 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672BD1-5128-DB41-A5B9-19A72C1812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800" y="2914650"/>
            <a:ext cx="10795000" cy="331757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B7D23F9-2849-A54E-B622-849DA11B7E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9950" y="533400"/>
            <a:ext cx="2863850" cy="238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9025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</a:t>
            </a:r>
            <a:r>
              <a:rPr lang="en-US" dirty="0" err="1"/>
              <a:t>Loongson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These software run smoothly on </a:t>
            </a:r>
            <a:r>
              <a:rPr lang="en-US" dirty="0" err="1"/>
              <a:t>Loongson</a:t>
            </a:r>
            <a:r>
              <a:rPr lang="en-US" dirty="0"/>
              <a:t>! </a:t>
            </a:r>
          </a:p>
          <a:p>
            <a:r>
              <a:rPr lang="en-US" dirty="0"/>
              <a:t>Text processing:</a:t>
            </a:r>
          </a:p>
          <a:p>
            <a:pPr lvl="1"/>
            <a:r>
              <a:rPr lang="en-US" dirty="0" err="1"/>
              <a:t>TexShop</a:t>
            </a:r>
            <a:r>
              <a:rPr lang="en-US" dirty="0"/>
              <a:t>, Latex,</a:t>
            </a:r>
            <a:r>
              <a:rPr lang="is-IS" dirty="0"/>
              <a:t>…</a:t>
            </a:r>
          </a:p>
          <a:p>
            <a:pPr lvl="1"/>
            <a:r>
              <a:rPr lang="is-IS" dirty="0"/>
              <a:t>Word, Powerpoint, evince, ...</a:t>
            </a:r>
          </a:p>
          <a:p>
            <a:r>
              <a:rPr lang="is-IS" dirty="0"/>
              <a:t>Mathematical packages:</a:t>
            </a:r>
          </a:p>
          <a:p>
            <a:pPr lvl="1"/>
            <a:r>
              <a:rPr lang="is-IS" dirty="0"/>
              <a:t>GLPK</a:t>
            </a:r>
          </a:p>
          <a:p>
            <a:pPr lvl="1"/>
            <a:r>
              <a:rPr lang="is-IS" dirty="0"/>
              <a:t>Octave (MatLab)</a:t>
            </a:r>
          </a:p>
          <a:p>
            <a:r>
              <a:rPr lang="is-IS" dirty="0"/>
              <a:t>Image processing:</a:t>
            </a:r>
          </a:p>
          <a:p>
            <a:pPr lvl="1"/>
            <a:r>
              <a:rPr lang="en-US" dirty="0"/>
              <a:t>GIMP, </a:t>
            </a:r>
            <a:r>
              <a:rPr lang="en-US" dirty="0" err="1"/>
              <a:t>gnuplot</a:t>
            </a:r>
            <a:r>
              <a:rPr lang="en-US" dirty="0"/>
              <a:t>, </a:t>
            </a:r>
            <a:r>
              <a:rPr lang="is-IS" dirty="0"/>
              <a:t>…. </a:t>
            </a:r>
          </a:p>
          <a:p>
            <a:r>
              <a:rPr lang="is-IS" dirty="0"/>
              <a:t>Programming languages:</a:t>
            </a:r>
          </a:p>
          <a:p>
            <a:pPr lvl="1"/>
            <a:r>
              <a:rPr lang="is-IS" dirty="0"/>
              <a:t>Python, perl, gcc, g++, ... </a:t>
            </a:r>
          </a:p>
          <a:p>
            <a:r>
              <a:rPr lang="is-IS" dirty="0"/>
              <a:t>.....</a:t>
            </a:r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7611" y="3563938"/>
            <a:ext cx="3185578" cy="321190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7611" y="-115093"/>
            <a:ext cx="3606800" cy="374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0663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</TotalTime>
  <Words>273</Words>
  <Application>Microsoft Macintosh PowerPoint</Application>
  <PresentationFormat>Widescreen</PresentationFormat>
  <Paragraphs>38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What have we learned on the course Algorithm Design?</vt:lpstr>
      <vt:lpstr>How to solve problems? </vt:lpstr>
      <vt:lpstr>Several lessons</vt:lpstr>
      <vt:lpstr>Acknowledgements</vt:lpstr>
      <vt:lpstr>Thanks the scribes </vt:lpstr>
      <vt:lpstr>Polya的《怎样解题》</vt:lpstr>
      <vt:lpstr>What is a good book？</vt:lpstr>
      <vt:lpstr>What is a bad book? </vt:lpstr>
      <vt:lpstr>Thank Loongson</vt:lpstr>
      <vt:lpstr>Thank you all!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Acknowledgements</dc:title>
  <dc:creator>Microsoft Office User</dc:creator>
  <cp:lastModifiedBy>Dongbo</cp:lastModifiedBy>
  <cp:revision>19</cp:revision>
  <cp:lastPrinted>2020-01-03T10:06:56Z</cp:lastPrinted>
  <dcterms:created xsi:type="dcterms:W3CDTF">2016-01-14T18:31:20Z</dcterms:created>
  <dcterms:modified xsi:type="dcterms:W3CDTF">2020-12-17T15:41:37Z</dcterms:modified>
</cp:coreProperties>
</file>